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 Bold" panose="020B0604020202020204" charset="0"/>
      <p:regular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864346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Netflix's Design Thinking Journey: A Case Study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18895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explores how Netflix successfully used design thinking to navigate a rapidly changing industry, overcome key challenges, and maintain its position as a global entertainment leader.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477989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Netflix's Success: A Data-Driven Transformation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32536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These design thinking-driven solutions yielded positive results for Netflix.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758731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company experienced increased user satisfaction, engagement, and retention.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95295" y="543669"/>
            <a:ext cx="9955411" cy="20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Key Takeaways: Lessons from Netflix's Design Thinking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95295" y="3053954"/>
            <a:ext cx="9955411" cy="6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6169" y="3917007"/>
            <a:ext cx="2633662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Empathy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95295" y="4324945"/>
            <a:ext cx="9955411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Prioritizing user needs and understanding their challenges and preferences.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95295" y="5542210"/>
            <a:ext cx="9955411" cy="6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6169" y="6405265"/>
            <a:ext cx="2633662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Iteration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95295" y="6813202"/>
            <a:ext cx="9955411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Constantly testing and refining solutions based on user feedback and data analysis.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5295" y="8030467"/>
            <a:ext cx="9955411" cy="6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6169" y="8893522"/>
            <a:ext cx="2633662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0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Collaboration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95295" y="9301460"/>
            <a:ext cx="9955411" cy="40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625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Fostering a culture of collaboration and open communication among teams.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2ACC5-97F0-E395-FC00-D1B1BEBB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344615"/>
            <a:ext cx="1049476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Intro to Design Thinking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958358"/>
            <a:ext cx="610984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Human-Centered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637163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Focuses on understanding user needs and desires to create solutions that are both effective and desirable.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4958358"/>
            <a:ext cx="3824436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Iterative 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5637163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Involves testing and refining ideas through prototyping and user feedback, leading to continuous improvement.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1275010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Netflix's Challenge: Adapting to a Changing Industry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5" y="4729460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00596" y="4878586"/>
            <a:ext cx="221159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4696122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1. Increasing Competition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2" y="5704434"/>
            <a:ext cx="3659684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emergence of new streaming services, such as Disney+, HBO Max, and Apple TV+, significantly intensified competition.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852071" y="4729460"/>
            <a:ext cx="647403" cy="647402"/>
            <a:chOff x="0" y="0"/>
            <a:chExt cx="863203" cy="863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998220" y="4878586"/>
            <a:ext cx="35510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78229" y="4696122"/>
            <a:ext cx="3659684" cy="136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2. Shifting Consumer Preferences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8229" y="6147346"/>
            <a:ext cx="3659684" cy="280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Consumers have become accustomed to more personalized content recommendations and on-demand viewing experiences.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842962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Understanding the User: Netflix's Customer Research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45475" y="3978474"/>
            <a:ext cx="4590604" cy="3023146"/>
            <a:chOff x="0" y="0"/>
            <a:chExt cx="6120805" cy="4030862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143280" y="423817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Surveys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3280" y="4803576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Gathering feedback on user preferences, viewing habits, and overall satisfaction with the platform.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0071" y="3978474"/>
            <a:ext cx="4590604" cy="3023146"/>
            <a:chOff x="0" y="0"/>
            <a:chExt cx="6120805" cy="403086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108192" cy="4018153"/>
            </a:xfrm>
            <a:custGeom>
              <a:avLst/>
              <a:gdLst/>
              <a:ahLst/>
              <a:cxnLst/>
              <a:rect l="l" t="t" r="r" b="b"/>
              <a:pathLst>
                <a:path w="6108192" h="4018153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120892" cy="4030853"/>
            </a:xfrm>
            <a:custGeom>
              <a:avLst/>
              <a:gdLst/>
              <a:ahLst/>
              <a:cxnLst/>
              <a:rect l="l" t="t" r="r" b="b"/>
              <a:pathLst>
                <a:path w="6120892" h="4030853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007876" y="423817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Focus Groups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7876" y="4803576"/>
            <a:ext cx="399499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Facilitating discussions to gain insights into user needs, pain points, and ideas for improvement.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45475" y="7275611"/>
            <a:ext cx="9455051" cy="2115890"/>
            <a:chOff x="0" y="0"/>
            <a:chExt cx="12606735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2594082" cy="2808478"/>
            </a:xfrm>
            <a:custGeom>
              <a:avLst/>
              <a:gdLst/>
              <a:ahLst/>
              <a:cxnLst/>
              <a:rect l="l" t="t" r="r" b="b"/>
              <a:pathLst>
                <a:path w="12594082" h="280847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606782" cy="2821178"/>
            </a:xfrm>
            <a:custGeom>
              <a:avLst/>
              <a:gdLst/>
              <a:ahLst/>
              <a:cxnLst/>
              <a:rect l="l" t="t" r="r" b="b"/>
              <a:pathLst>
                <a:path w="12606782" h="2821178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143280" y="753531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A/B Testing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3280" y="8100715"/>
            <a:ext cx="88594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Experimenting with different features and designs to determine which ones resonate best with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613446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Defining the Problem: Identifying Key Pain Points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850237" y="475371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50237" y="5707856"/>
            <a:ext cx="451008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Limited Search Functionality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6716166"/>
            <a:ext cx="4510088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Users struggled to find specific content they were interested in, leading to frustration and abandonment.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2785526" y="475371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85526" y="5707856"/>
            <a:ext cx="451023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Poor Content Recommendations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5526" y="6716166"/>
            <a:ext cx="451023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recommendation algorithm didn't always provide relevant content, resulting in a lack of engagement and churn.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6724" y="689521"/>
            <a:ext cx="9556551" cy="339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Ideating Solutions: Netflix's Brainstorming Process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19064" y="4484191"/>
            <a:ext cx="38100" cy="5065514"/>
            <a:chOff x="0" y="0"/>
            <a:chExt cx="50800" cy="67540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6753987"/>
            </a:xfrm>
            <a:custGeom>
              <a:avLst/>
              <a:gdLst/>
              <a:ahLst/>
              <a:cxnLst/>
              <a:rect l="l" t="t" r="r" b="b"/>
              <a:pathLst>
                <a:path w="50800" h="6753987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728587"/>
                  </a:lnTo>
                  <a:cubicBezTo>
                    <a:pt x="50800" y="6742557"/>
                    <a:pt x="39370" y="6753987"/>
                    <a:pt x="25400" y="6753987"/>
                  </a:cubicBezTo>
                  <a:cubicBezTo>
                    <a:pt x="11430" y="6753987"/>
                    <a:pt x="0" y="6742557"/>
                    <a:pt x="0" y="6728587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01092" y="5067300"/>
            <a:ext cx="936724" cy="38100"/>
            <a:chOff x="0" y="0"/>
            <a:chExt cx="1248965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8918" cy="50800"/>
            </a:xfrm>
            <a:custGeom>
              <a:avLst/>
              <a:gdLst/>
              <a:ahLst/>
              <a:cxnLst/>
              <a:rect l="l" t="t" r="r" b="b"/>
              <a:pathLst>
                <a:path w="124891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23518" y="0"/>
                  </a:lnTo>
                  <a:cubicBezTo>
                    <a:pt x="1237488" y="0"/>
                    <a:pt x="1248918" y="11430"/>
                    <a:pt x="1248918" y="25400"/>
                  </a:cubicBezTo>
                  <a:cubicBezTo>
                    <a:pt x="1248918" y="39370"/>
                    <a:pt x="1237488" y="50800"/>
                    <a:pt x="122351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32272" y="4780509"/>
            <a:ext cx="611684" cy="611684"/>
            <a:chOff x="0" y="0"/>
            <a:chExt cx="815578" cy="815578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02894" cy="802894"/>
            </a:xfrm>
            <a:custGeom>
              <a:avLst/>
              <a:gdLst/>
              <a:ahLst/>
              <a:cxnLst/>
              <a:rect l="l" t="t" r="r" b="b"/>
              <a:pathLst>
                <a:path w="802894" h="802894">
                  <a:moveTo>
                    <a:pt x="0" y="149860"/>
                  </a:moveTo>
                  <a:cubicBezTo>
                    <a:pt x="0" y="67056"/>
                    <a:pt x="67056" y="0"/>
                    <a:pt x="149860" y="0"/>
                  </a:cubicBezTo>
                  <a:lnTo>
                    <a:pt x="653034" y="0"/>
                  </a:lnTo>
                  <a:cubicBezTo>
                    <a:pt x="735838" y="0"/>
                    <a:pt x="802894" y="67056"/>
                    <a:pt x="802894" y="149860"/>
                  </a:cubicBezTo>
                  <a:lnTo>
                    <a:pt x="802894" y="653034"/>
                  </a:lnTo>
                  <a:cubicBezTo>
                    <a:pt x="802894" y="735838"/>
                    <a:pt x="735838" y="802894"/>
                    <a:pt x="653034" y="802894"/>
                  </a:cubicBezTo>
                  <a:lnTo>
                    <a:pt x="149860" y="802894"/>
                  </a:lnTo>
                  <a:cubicBezTo>
                    <a:pt x="67056" y="802894"/>
                    <a:pt x="0" y="735711"/>
                    <a:pt x="0" y="65303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15594" cy="815594"/>
            </a:xfrm>
            <a:custGeom>
              <a:avLst/>
              <a:gdLst/>
              <a:ahLst/>
              <a:cxnLst/>
              <a:rect l="l" t="t" r="r" b="b"/>
              <a:pathLst>
                <a:path w="815594" h="815594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659384" y="0"/>
                  </a:lnTo>
                  <a:lnTo>
                    <a:pt x="659384" y="6350"/>
                  </a:lnTo>
                  <a:lnTo>
                    <a:pt x="659384" y="0"/>
                  </a:lnTo>
                  <a:lnTo>
                    <a:pt x="659384" y="6350"/>
                  </a:lnTo>
                  <a:lnTo>
                    <a:pt x="659384" y="0"/>
                  </a:lnTo>
                  <a:cubicBezTo>
                    <a:pt x="745617" y="0"/>
                    <a:pt x="815594" y="69977"/>
                    <a:pt x="815594" y="156210"/>
                  </a:cubicBezTo>
                  <a:lnTo>
                    <a:pt x="815594" y="659384"/>
                  </a:lnTo>
                  <a:lnTo>
                    <a:pt x="809244" y="659384"/>
                  </a:lnTo>
                  <a:lnTo>
                    <a:pt x="815594" y="659384"/>
                  </a:lnTo>
                  <a:cubicBezTo>
                    <a:pt x="815594" y="745617"/>
                    <a:pt x="745617" y="815594"/>
                    <a:pt x="659384" y="815594"/>
                  </a:cubicBezTo>
                  <a:lnTo>
                    <a:pt x="659384" y="809244"/>
                  </a:lnTo>
                  <a:lnTo>
                    <a:pt x="659384" y="815594"/>
                  </a:lnTo>
                  <a:lnTo>
                    <a:pt x="156210" y="815594"/>
                  </a:lnTo>
                  <a:lnTo>
                    <a:pt x="156210" y="809244"/>
                  </a:lnTo>
                  <a:lnTo>
                    <a:pt x="156210" y="815594"/>
                  </a:lnTo>
                  <a:cubicBezTo>
                    <a:pt x="69977" y="815594"/>
                    <a:pt x="0" y="745617"/>
                    <a:pt x="0" y="659384"/>
                  </a:cubicBezTo>
                  <a:lnTo>
                    <a:pt x="0" y="156210"/>
                  </a:lnTo>
                  <a:lnTo>
                    <a:pt x="6350" y="156210"/>
                  </a:lnTo>
                  <a:lnTo>
                    <a:pt x="0" y="156210"/>
                  </a:lnTo>
                  <a:moveTo>
                    <a:pt x="12700" y="156210"/>
                  </a:moveTo>
                  <a:lnTo>
                    <a:pt x="12700" y="659384"/>
                  </a:lnTo>
                  <a:lnTo>
                    <a:pt x="6350" y="659384"/>
                  </a:lnTo>
                  <a:lnTo>
                    <a:pt x="12700" y="659384"/>
                  </a:lnTo>
                  <a:cubicBezTo>
                    <a:pt x="12700" y="738632"/>
                    <a:pt x="76962" y="802894"/>
                    <a:pt x="156210" y="802894"/>
                  </a:cubicBezTo>
                  <a:lnTo>
                    <a:pt x="659384" y="802894"/>
                  </a:lnTo>
                  <a:cubicBezTo>
                    <a:pt x="738632" y="802894"/>
                    <a:pt x="802894" y="738632"/>
                    <a:pt x="802894" y="659384"/>
                  </a:cubicBezTo>
                  <a:lnTo>
                    <a:pt x="802894" y="156210"/>
                  </a:lnTo>
                  <a:lnTo>
                    <a:pt x="809244" y="156210"/>
                  </a:lnTo>
                  <a:lnTo>
                    <a:pt x="802894" y="156210"/>
                  </a:lnTo>
                  <a:cubicBezTo>
                    <a:pt x="802894" y="76962"/>
                    <a:pt x="738632" y="12700"/>
                    <a:pt x="659384" y="12700"/>
                  </a:cubicBezTo>
                  <a:lnTo>
                    <a:pt x="156210" y="12700"/>
                  </a:lnTo>
                  <a:lnTo>
                    <a:pt x="156210" y="6350"/>
                  </a:lnTo>
                  <a:lnTo>
                    <a:pt x="156210" y="12700"/>
                  </a:lnTo>
                  <a:cubicBezTo>
                    <a:pt x="76962" y="12700"/>
                    <a:pt x="12700" y="76962"/>
                    <a:pt x="12700" y="15621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33636" y="4923681"/>
            <a:ext cx="208806" cy="36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0172" y="4723209"/>
            <a:ext cx="3358604" cy="44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Idea Generation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0172" y="5254378"/>
            <a:ext cx="7683104" cy="136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Teams brainstormed a wide range of solutions to address the identified pain points, focusing on user needs and potential improvements.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01092" y="7733854"/>
            <a:ext cx="936724" cy="38100"/>
            <a:chOff x="0" y="0"/>
            <a:chExt cx="1248965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8918" cy="50800"/>
            </a:xfrm>
            <a:custGeom>
              <a:avLst/>
              <a:gdLst/>
              <a:ahLst/>
              <a:cxnLst/>
              <a:rect l="l" t="t" r="r" b="b"/>
              <a:pathLst>
                <a:path w="124891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23518" y="0"/>
                  </a:lnTo>
                  <a:cubicBezTo>
                    <a:pt x="1237488" y="0"/>
                    <a:pt x="1248918" y="11430"/>
                    <a:pt x="1248918" y="25400"/>
                  </a:cubicBezTo>
                  <a:cubicBezTo>
                    <a:pt x="1248918" y="39370"/>
                    <a:pt x="1237488" y="50800"/>
                    <a:pt x="122351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32272" y="7447061"/>
            <a:ext cx="611684" cy="611684"/>
            <a:chOff x="0" y="0"/>
            <a:chExt cx="815578" cy="815578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02894" cy="802894"/>
            </a:xfrm>
            <a:custGeom>
              <a:avLst/>
              <a:gdLst/>
              <a:ahLst/>
              <a:cxnLst/>
              <a:rect l="l" t="t" r="r" b="b"/>
              <a:pathLst>
                <a:path w="802894" h="802894">
                  <a:moveTo>
                    <a:pt x="0" y="149860"/>
                  </a:moveTo>
                  <a:cubicBezTo>
                    <a:pt x="0" y="67056"/>
                    <a:pt x="67056" y="0"/>
                    <a:pt x="149860" y="0"/>
                  </a:cubicBezTo>
                  <a:lnTo>
                    <a:pt x="653034" y="0"/>
                  </a:lnTo>
                  <a:cubicBezTo>
                    <a:pt x="735838" y="0"/>
                    <a:pt x="802894" y="67056"/>
                    <a:pt x="802894" y="149860"/>
                  </a:cubicBezTo>
                  <a:lnTo>
                    <a:pt x="802894" y="653034"/>
                  </a:lnTo>
                  <a:cubicBezTo>
                    <a:pt x="802894" y="735838"/>
                    <a:pt x="735838" y="802894"/>
                    <a:pt x="653034" y="802894"/>
                  </a:cubicBezTo>
                  <a:lnTo>
                    <a:pt x="149860" y="802894"/>
                  </a:lnTo>
                  <a:cubicBezTo>
                    <a:pt x="67056" y="802894"/>
                    <a:pt x="0" y="735711"/>
                    <a:pt x="0" y="653034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15594" cy="815594"/>
            </a:xfrm>
            <a:custGeom>
              <a:avLst/>
              <a:gdLst/>
              <a:ahLst/>
              <a:cxnLst/>
              <a:rect l="l" t="t" r="r" b="b"/>
              <a:pathLst>
                <a:path w="815594" h="815594">
                  <a:moveTo>
                    <a:pt x="0" y="156210"/>
                  </a:moveTo>
                  <a:cubicBezTo>
                    <a:pt x="0" y="69977"/>
                    <a:pt x="69977" y="0"/>
                    <a:pt x="156210" y="0"/>
                  </a:cubicBezTo>
                  <a:lnTo>
                    <a:pt x="659384" y="0"/>
                  </a:lnTo>
                  <a:lnTo>
                    <a:pt x="659384" y="6350"/>
                  </a:lnTo>
                  <a:lnTo>
                    <a:pt x="659384" y="0"/>
                  </a:lnTo>
                  <a:lnTo>
                    <a:pt x="659384" y="6350"/>
                  </a:lnTo>
                  <a:lnTo>
                    <a:pt x="659384" y="0"/>
                  </a:lnTo>
                  <a:cubicBezTo>
                    <a:pt x="745617" y="0"/>
                    <a:pt x="815594" y="69977"/>
                    <a:pt x="815594" y="156210"/>
                  </a:cubicBezTo>
                  <a:lnTo>
                    <a:pt x="815594" y="659384"/>
                  </a:lnTo>
                  <a:lnTo>
                    <a:pt x="809244" y="659384"/>
                  </a:lnTo>
                  <a:lnTo>
                    <a:pt x="815594" y="659384"/>
                  </a:lnTo>
                  <a:cubicBezTo>
                    <a:pt x="815594" y="745617"/>
                    <a:pt x="745617" y="815594"/>
                    <a:pt x="659384" y="815594"/>
                  </a:cubicBezTo>
                  <a:lnTo>
                    <a:pt x="659384" y="809244"/>
                  </a:lnTo>
                  <a:lnTo>
                    <a:pt x="659384" y="815594"/>
                  </a:lnTo>
                  <a:lnTo>
                    <a:pt x="156210" y="815594"/>
                  </a:lnTo>
                  <a:lnTo>
                    <a:pt x="156210" y="809244"/>
                  </a:lnTo>
                  <a:lnTo>
                    <a:pt x="156210" y="815594"/>
                  </a:lnTo>
                  <a:cubicBezTo>
                    <a:pt x="69977" y="815594"/>
                    <a:pt x="0" y="745617"/>
                    <a:pt x="0" y="659384"/>
                  </a:cubicBezTo>
                  <a:lnTo>
                    <a:pt x="0" y="156210"/>
                  </a:lnTo>
                  <a:lnTo>
                    <a:pt x="6350" y="156210"/>
                  </a:lnTo>
                  <a:lnTo>
                    <a:pt x="0" y="156210"/>
                  </a:lnTo>
                  <a:moveTo>
                    <a:pt x="12700" y="156210"/>
                  </a:moveTo>
                  <a:lnTo>
                    <a:pt x="12700" y="659384"/>
                  </a:lnTo>
                  <a:lnTo>
                    <a:pt x="6350" y="659384"/>
                  </a:lnTo>
                  <a:lnTo>
                    <a:pt x="12700" y="659384"/>
                  </a:lnTo>
                  <a:cubicBezTo>
                    <a:pt x="12700" y="738632"/>
                    <a:pt x="76962" y="802894"/>
                    <a:pt x="156210" y="802894"/>
                  </a:cubicBezTo>
                  <a:lnTo>
                    <a:pt x="659384" y="802894"/>
                  </a:lnTo>
                  <a:cubicBezTo>
                    <a:pt x="738632" y="802894"/>
                    <a:pt x="802894" y="738632"/>
                    <a:pt x="802894" y="659384"/>
                  </a:cubicBezTo>
                  <a:lnTo>
                    <a:pt x="802894" y="156210"/>
                  </a:lnTo>
                  <a:lnTo>
                    <a:pt x="809244" y="156210"/>
                  </a:lnTo>
                  <a:lnTo>
                    <a:pt x="802894" y="156210"/>
                  </a:lnTo>
                  <a:cubicBezTo>
                    <a:pt x="802894" y="76962"/>
                    <a:pt x="738632" y="12700"/>
                    <a:pt x="659384" y="12700"/>
                  </a:cubicBezTo>
                  <a:lnTo>
                    <a:pt x="156210" y="12700"/>
                  </a:lnTo>
                  <a:lnTo>
                    <a:pt x="156210" y="6350"/>
                  </a:lnTo>
                  <a:lnTo>
                    <a:pt x="156210" y="12700"/>
                  </a:lnTo>
                  <a:cubicBezTo>
                    <a:pt x="76962" y="12700"/>
                    <a:pt x="12700" y="76962"/>
                    <a:pt x="12700" y="15621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170534" y="7590234"/>
            <a:ext cx="335161" cy="36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10172" y="7389762"/>
            <a:ext cx="3345805" cy="44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Idea Evaluation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10172" y="7920930"/>
            <a:ext cx="7683104" cy="136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team critically evaluated the feasibility and effectiveness of each solution, prioritizing those that had the highest impact.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1140172"/>
            <a:ext cx="9445526" cy="271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Prototyping and Testing: Iterating on Ideas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92238" y="4280446"/>
            <a:ext cx="1417588" cy="2268141"/>
          </a:xfrm>
          <a:custGeom>
            <a:avLst/>
            <a:gdLst/>
            <a:ahLst/>
            <a:cxnLst/>
            <a:rect l="l" t="t" r="r" b="b"/>
            <a:pathLst>
              <a:path w="1417588" h="2268141">
                <a:moveTo>
                  <a:pt x="0" y="0"/>
                </a:moveTo>
                <a:lnTo>
                  <a:pt x="1417587" y="0"/>
                </a:lnTo>
                <a:lnTo>
                  <a:pt x="1417587" y="2268141"/>
                </a:lnTo>
                <a:lnTo>
                  <a:pt x="0" y="226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r="-8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35027" y="4525864"/>
            <a:ext cx="406077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Rapid Prototyping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35027" y="5091261"/>
            <a:ext cx="760273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team quickly created prototypes of their ideas, allowing for visual representation and user testing.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92238" y="6548586"/>
            <a:ext cx="1417588" cy="2540942"/>
          </a:xfrm>
          <a:custGeom>
            <a:avLst/>
            <a:gdLst/>
            <a:ahLst/>
            <a:cxnLst/>
            <a:rect l="l" t="t" r="r" b="b"/>
            <a:pathLst>
              <a:path w="1417588" h="2540942">
                <a:moveTo>
                  <a:pt x="0" y="0"/>
                </a:moveTo>
                <a:lnTo>
                  <a:pt x="1417587" y="0"/>
                </a:lnTo>
                <a:lnTo>
                  <a:pt x="1417587" y="2540943"/>
                </a:lnTo>
                <a:lnTo>
                  <a:pt x="0" y="2540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" r="-1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35027" y="679400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User Testing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5027" y="7359402"/>
            <a:ext cx="760273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They gathered feedback from real users to assess the usability, effectiveness, and overall satisfaction of the prototypes.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0451" y="723156"/>
            <a:ext cx="16307098" cy="18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Implementing the Solution: Netflix's Design Thinking Execution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3721745" y="3114972"/>
            <a:ext cx="2690664" cy="2083445"/>
          </a:xfrm>
          <a:custGeom>
            <a:avLst/>
            <a:gdLst/>
            <a:ahLst/>
            <a:cxnLst/>
            <a:rect l="l" t="t" r="r" b="b"/>
            <a:pathLst>
              <a:path w="2690664" h="2083445">
                <a:moveTo>
                  <a:pt x="0" y="0"/>
                </a:moveTo>
                <a:lnTo>
                  <a:pt x="2690664" y="0"/>
                </a:lnTo>
                <a:lnTo>
                  <a:pt x="2690664" y="2083445"/>
                </a:lnTo>
                <a:lnTo>
                  <a:pt x="0" y="208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6" b="-14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75026" y="4010322"/>
            <a:ext cx="183951" cy="69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95331" y="3359795"/>
            <a:ext cx="5283399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Improved Search Filters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95331" y="3924002"/>
            <a:ext cx="10319296" cy="99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Expanding search filters to include more specific criteria, allowing users to easily find the content they're looking for.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483102" y="5214640"/>
            <a:ext cx="10743754" cy="19050"/>
            <a:chOff x="0" y="0"/>
            <a:chExt cx="14325005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24964" cy="25400"/>
            </a:xfrm>
            <a:custGeom>
              <a:avLst/>
              <a:gdLst/>
              <a:ahLst/>
              <a:cxnLst/>
              <a:rect l="l" t="t" r="r" b="b"/>
              <a:pathLst>
                <a:path w="1432496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12264" y="0"/>
                  </a:lnTo>
                  <a:cubicBezTo>
                    <a:pt x="14319250" y="0"/>
                    <a:pt x="14324964" y="5715"/>
                    <a:pt x="14324964" y="12700"/>
                  </a:cubicBezTo>
                  <a:cubicBezTo>
                    <a:pt x="14324964" y="19685"/>
                    <a:pt x="14319250" y="25400"/>
                    <a:pt x="1431226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2376487" y="5269111"/>
            <a:ext cx="5381327" cy="2083445"/>
          </a:xfrm>
          <a:custGeom>
            <a:avLst/>
            <a:gdLst/>
            <a:ahLst/>
            <a:cxnLst/>
            <a:rect l="l" t="t" r="r" b="b"/>
            <a:pathLst>
              <a:path w="5381327" h="2083445">
                <a:moveTo>
                  <a:pt x="0" y="0"/>
                </a:moveTo>
                <a:lnTo>
                  <a:pt x="5381328" y="0"/>
                </a:lnTo>
                <a:lnTo>
                  <a:pt x="5381328" y="2083445"/>
                </a:lnTo>
                <a:lnTo>
                  <a:pt x="0" y="2083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" b="-5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19365" y="5894486"/>
            <a:ext cx="295275" cy="69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0737" y="5513934"/>
            <a:ext cx="7173814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Personalized Recommendations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0737" y="6078141"/>
            <a:ext cx="8973890" cy="99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Enhancing the recommendation algorithm to better understand user preferences and suggest more relevant content.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28509" y="7368779"/>
            <a:ext cx="9398347" cy="19050"/>
            <a:chOff x="0" y="0"/>
            <a:chExt cx="12531130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31090" cy="25400"/>
            </a:xfrm>
            <a:custGeom>
              <a:avLst/>
              <a:gdLst/>
              <a:ahLst/>
              <a:cxnLst/>
              <a:rect l="l" t="t" r="r" b="b"/>
              <a:pathLst>
                <a:path w="1253109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8390" y="0"/>
                  </a:lnTo>
                  <a:cubicBezTo>
                    <a:pt x="12525375" y="0"/>
                    <a:pt x="12531090" y="5715"/>
                    <a:pt x="12531090" y="12700"/>
                  </a:cubicBezTo>
                  <a:cubicBezTo>
                    <a:pt x="12531090" y="19685"/>
                    <a:pt x="12525375" y="25400"/>
                    <a:pt x="1251839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1031081" y="7423249"/>
            <a:ext cx="8071991" cy="2083445"/>
          </a:xfrm>
          <a:custGeom>
            <a:avLst/>
            <a:gdLst/>
            <a:ahLst/>
            <a:cxnLst/>
            <a:rect l="l" t="t" r="r" b="b"/>
            <a:pathLst>
              <a:path w="8071991" h="2083445">
                <a:moveTo>
                  <a:pt x="0" y="0"/>
                </a:moveTo>
                <a:lnTo>
                  <a:pt x="8071991" y="0"/>
                </a:lnTo>
                <a:lnTo>
                  <a:pt x="8071991" y="2083445"/>
                </a:lnTo>
                <a:lnTo>
                  <a:pt x="0" y="2083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7" b="-87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18621" y="8048625"/>
            <a:ext cx="296764" cy="69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85995" y="7668071"/>
            <a:ext cx="4793010" cy="48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Enhanced Navigation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85995" y="8232279"/>
            <a:ext cx="7628632" cy="99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Streamlining the user interface, making it easier to navigate and find desired content.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31887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Overcoming Obstacles: How Netflix Solved Problems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923259"/>
            <a:ext cx="4085333" cy="2096840"/>
            <a:chOff x="0" y="0"/>
            <a:chExt cx="5447110" cy="27957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5434457" cy="2783078"/>
            </a:xfrm>
            <a:custGeom>
              <a:avLst/>
              <a:gdLst/>
              <a:ahLst/>
              <a:cxnLst/>
              <a:rect l="l" t="t" r="r" b="b"/>
              <a:pathLst>
                <a:path w="5434457" h="27830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275326" y="0"/>
                  </a:lnTo>
                  <a:cubicBezTo>
                    <a:pt x="5363210" y="0"/>
                    <a:pt x="5434457" y="71120"/>
                    <a:pt x="5434457" y="158750"/>
                  </a:cubicBezTo>
                  <a:lnTo>
                    <a:pt x="5434457" y="2624328"/>
                  </a:lnTo>
                  <a:cubicBezTo>
                    <a:pt x="5434457" y="2711958"/>
                    <a:pt x="5363210" y="2783078"/>
                    <a:pt x="5275326" y="2783078"/>
                  </a:cubicBezTo>
                  <a:lnTo>
                    <a:pt x="159131" y="2783078"/>
                  </a:lnTo>
                  <a:cubicBezTo>
                    <a:pt x="71247" y="2783078"/>
                    <a:pt x="0" y="2711958"/>
                    <a:pt x="0" y="2624328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47157" cy="2795778"/>
            </a:xfrm>
            <a:custGeom>
              <a:avLst/>
              <a:gdLst/>
              <a:ahLst/>
              <a:cxnLst/>
              <a:rect l="l" t="t" r="r" b="b"/>
              <a:pathLst>
                <a:path w="5447157" h="2795778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5281676" y="0"/>
                  </a:lnTo>
                  <a:lnTo>
                    <a:pt x="5281676" y="6350"/>
                  </a:lnTo>
                  <a:lnTo>
                    <a:pt x="5281676" y="0"/>
                  </a:lnTo>
                  <a:cubicBezTo>
                    <a:pt x="5373116" y="0"/>
                    <a:pt x="5447157" y="73914"/>
                    <a:pt x="5447157" y="165100"/>
                  </a:cubicBezTo>
                  <a:lnTo>
                    <a:pt x="5440807" y="165100"/>
                  </a:lnTo>
                  <a:lnTo>
                    <a:pt x="5447157" y="165100"/>
                  </a:lnTo>
                  <a:lnTo>
                    <a:pt x="5447157" y="2630678"/>
                  </a:lnTo>
                  <a:lnTo>
                    <a:pt x="5440807" y="2630678"/>
                  </a:lnTo>
                  <a:lnTo>
                    <a:pt x="5447157" y="2630678"/>
                  </a:lnTo>
                  <a:cubicBezTo>
                    <a:pt x="5447157" y="2721864"/>
                    <a:pt x="5373116" y="2795778"/>
                    <a:pt x="5281676" y="2795778"/>
                  </a:cubicBezTo>
                  <a:lnTo>
                    <a:pt x="5281676" y="2789428"/>
                  </a:lnTo>
                  <a:lnTo>
                    <a:pt x="5281676" y="2795778"/>
                  </a:lnTo>
                  <a:lnTo>
                    <a:pt x="165481" y="2795778"/>
                  </a:lnTo>
                  <a:lnTo>
                    <a:pt x="165481" y="2789428"/>
                  </a:lnTo>
                  <a:lnTo>
                    <a:pt x="165481" y="2795778"/>
                  </a:lnTo>
                  <a:cubicBezTo>
                    <a:pt x="74041" y="2795778"/>
                    <a:pt x="0" y="2721864"/>
                    <a:pt x="0" y="26306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30678"/>
                  </a:lnTo>
                  <a:lnTo>
                    <a:pt x="6350" y="2630678"/>
                  </a:lnTo>
                  <a:lnTo>
                    <a:pt x="12700" y="2630678"/>
                  </a:lnTo>
                  <a:cubicBezTo>
                    <a:pt x="12700" y="2714879"/>
                    <a:pt x="81026" y="2783078"/>
                    <a:pt x="165481" y="2783078"/>
                  </a:cubicBezTo>
                  <a:lnTo>
                    <a:pt x="5281676" y="2783078"/>
                  </a:lnTo>
                  <a:cubicBezTo>
                    <a:pt x="5366004" y="2783078"/>
                    <a:pt x="5434457" y="2714879"/>
                    <a:pt x="5434457" y="2630678"/>
                  </a:cubicBezTo>
                  <a:lnTo>
                    <a:pt x="5434457" y="165100"/>
                  </a:lnTo>
                  <a:cubicBezTo>
                    <a:pt x="5434457" y="80899"/>
                    <a:pt x="5366131" y="12700"/>
                    <a:pt x="528167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4554885"/>
            <a:ext cx="184249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1561" y="4173439"/>
            <a:ext cx="467603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Technical Challenges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51561" y="4738836"/>
            <a:ext cx="1166068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team overcame technical challenges by collaborating with engineers to ensure seamless integration and scalability.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209729" y="5996285"/>
            <a:ext cx="11944350" cy="19050"/>
            <a:chOff x="0" y="0"/>
            <a:chExt cx="15925800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5800" cy="25400"/>
            </a:xfrm>
            <a:custGeom>
              <a:avLst/>
              <a:gdLst/>
              <a:ahLst/>
              <a:cxnLst/>
              <a:rect l="l" t="t" r="r" b="b"/>
              <a:pathLst>
                <a:path w="1592580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5913100" y="0"/>
                  </a:lnTo>
                  <a:cubicBezTo>
                    <a:pt x="15920086" y="0"/>
                    <a:pt x="15925800" y="5715"/>
                    <a:pt x="15925800" y="12700"/>
                  </a:cubicBezTo>
                  <a:cubicBezTo>
                    <a:pt x="15925800" y="19685"/>
                    <a:pt x="15920086" y="25400"/>
                    <a:pt x="1591310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87475" y="6152258"/>
            <a:ext cx="8161288" cy="2550467"/>
            <a:chOff x="0" y="0"/>
            <a:chExt cx="10881717" cy="340062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869040" cy="3387852"/>
            </a:xfrm>
            <a:custGeom>
              <a:avLst/>
              <a:gdLst/>
              <a:ahLst/>
              <a:cxnLst/>
              <a:rect l="l" t="t" r="r" b="b"/>
              <a:pathLst>
                <a:path w="10869040" h="3387852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10709783" y="0"/>
                  </a:lnTo>
                  <a:cubicBezTo>
                    <a:pt x="10797667" y="0"/>
                    <a:pt x="10869040" y="71120"/>
                    <a:pt x="10869040" y="158750"/>
                  </a:cubicBezTo>
                  <a:lnTo>
                    <a:pt x="10869040" y="3229102"/>
                  </a:lnTo>
                  <a:cubicBezTo>
                    <a:pt x="10869040" y="3316859"/>
                    <a:pt x="10797794" y="3387852"/>
                    <a:pt x="10709783" y="3387852"/>
                  </a:cubicBezTo>
                  <a:lnTo>
                    <a:pt x="159258" y="3387852"/>
                  </a:lnTo>
                  <a:cubicBezTo>
                    <a:pt x="71374" y="3387852"/>
                    <a:pt x="0" y="3316732"/>
                    <a:pt x="0" y="3229102"/>
                  </a:cubicBezTo>
                  <a:close/>
                </a:path>
              </a:pathLst>
            </a:custGeom>
            <a:solidFill>
              <a:srgbClr val="D6F5E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881740" cy="3400552"/>
            </a:xfrm>
            <a:custGeom>
              <a:avLst/>
              <a:gdLst/>
              <a:ahLst/>
              <a:cxnLst/>
              <a:rect l="l" t="t" r="r" b="b"/>
              <a:pathLst>
                <a:path w="10881740" h="3400552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716133" y="0"/>
                  </a:lnTo>
                  <a:lnTo>
                    <a:pt x="10716133" y="6350"/>
                  </a:lnTo>
                  <a:lnTo>
                    <a:pt x="10716133" y="0"/>
                  </a:lnTo>
                  <a:cubicBezTo>
                    <a:pt x="10807573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3235452"/>
                  </a:lnTo>
                  <a:lnTo>
                    <a:pt x="10875390" y="3235452"/>
                  </a:lnTo>
                  <a:lnTo>
                    <a:pt x="10881740" y="3235452"/>
                  </a:lnTo>
                  <a:cubicBezTo>
                    <a:pt x="10881740" y="3326638"/>
                    <a:pt x="10807573" y="3400552"/>
                    <a:pt x="10716133" y="3400552"/>
                  </a:cubicBezTo>
                  <a:lnTo>
                    <a:pt x="10716133" y="3394202"/>
                  </a:lnTo>
                  <a:lnTo>
                    <a:pt x="10716133" y="3400552"/>
                  </a:lnTo>
                  <a:lnTo>
                    <a:pt x="165608" y="3400552"/>
                  </a:lnTo>
                  <a:lnTo>
                    <a:pt x="165608" y="3394202"/>
                  </a:lnTo>
                  <a:lnTo>
                    <a:pt x="165608" y="3400552"/>
                  </a:lnTo>
                  <a:cubicBezTo>
                    <a:pt x="74168" y="3400552"/>
                    <a:pt x="0" y="3326638"/>
                    <a:pt x="0" y="32354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35452"/>
                  </a:lnTo>
                  <a:lnTo>
                    <a:pt x="6350" y="3235452"/>
                  </a:lnTo>
                  <a:lnTo>
                    <a:pt x="12700" y="3235452"/>
                  </a:lnTo>
                  <a:cubicBezTo>
                    <a:pt x="12700" y="3319653"/>
                    <a:pt x="81153" y="3387852"/>
                    <a:pt x="165608" y="3387852"/>
                  </a:cubicBezTo>
                  <a:lnTo>
                    <a:pt x="10716133" y="3387852"/>
                  </a:lnTo>
                  <a:cubicBezTo>
                    <a:pt x="10800588" y="3387852"/>
                    <a:pt x="10869040" y="3319526"/>
                    <a:pt x="10869040" y="3235452"/>
                  </a:cubicBezTo>
                  <a:lnTo>
                    <a:pt x="10869040" y="165100"/>
                  </a:lnTo>
                  <a:cubicBezTo>
                    <a:pt x="10869040" y="80899"/>
                    <a:pt x="10800588" y="12700"/>
                    <a:pt x="10716133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CDBD4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85280" y="7010697"/>
            <a:ext cx="295870" cy="700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7518" y="640243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33F70"/>
                </a:solidFill>
                <a:latin typeface="Arimo Bold"/>
                <a:ea typeface="Arimo Bold"/>
                <a:cs typeface="Arimo Bold"/>
                <a:sym typeface="Arimo Bold"/>
              </a:rPr>
              <a:t>User Adoption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27518" y="6967835"/>
            <a:ext cx="7584728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Addressing user concerns through clear communication and ongoing iterations to ensure a positive user experience.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570</Words>
  <Application>Microsoft Office PowerPoint</Application>
  <PresentationFormat>Custom</PresentationFormat>
  <Paragraphs>101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Arimo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Netflixs-Design-Thinking-Journey-A-Case-Study.pptx</dc:title>
  <cp:lastModifiedBy>Mibin Benny</cp:lastModifiedBy>
  <cp:revision>2</cp:revision>
  <dcterms:created xsi:type="dcterms:W3CDTF">2006-08-16T00:00:00Z</dcterms:created>
  <dcterms:modified xsi:type="dcterms:W3CDTF">2024-12-03T13:54:20Z</dcterms:modified>
  <dc:identifier>DAGYPdLXYmA</dc:identifier>
</cp:coreProperties>
</file>